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Old Standard TT"/>
      <p:regular r:id="rId17"/>
      <p:bold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ldStandardT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ldStandardTT-italic.fntdata"/><Relationship Id="rId6" Type="http://schemas.openxmlformats.org/officeDocument/2006/relationships/slide" Target="slides/slide1.xml"/><Relationship Id="rId18" Type="http://schemas.openxmlformats.org/officeDocument/2006/relationships/font" Target="fonts/OldStandardT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91575fce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91575fce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91575fce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91575fce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91575fce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91575fce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91575fce0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91575fce0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91575fce0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91575fce0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91575fce0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91575fce0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91575fc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91575fc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9394e94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9394e94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so accurate: 1. Sample data not good</a:t>
            </a:r>
            <a:endParaRPr/>
          </a:p>
          <a:p>
            <a:pPr indent="0" lvl="0" marL="0" rtl="0" algn="l">
              <a:spcBef>
                <a:spcPts val="0"/>
              </a:spcBef>
              <a:spcAft>
                <a:spcPts val="0"/>
              </a:spcAft>
              <a:buNone/>
            </a:pPr>
            <a:r>
              <a:rPr lang="en"/>
              <a:t>                           2. Number of data too small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9394e94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9394e94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9394e94f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9394e94f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so accurate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1 : A Pedestrian Alert System using “earables”</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 Jingjie Wu, Xuchen Xue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Status and Next Steps</a:t>
            </a:r>
            <a:endParaRPr/>
          </a:p>
        </p:txBody>
      </p:sp>
      <p:sp>
        <p:nvSpPr>
          <p:cNvPr id="132" name="Google Shape;132;p2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Current Status:</a:t>
            </a:r>
            <a:endParaRPr sz="1600"/>
          </a:p>
          <a:p>
            <a:pPr indent="-330200" lvl="0" marL="457200" rtl="0" algn="l">
              <a:spcBef>
                <a:spcPts val="1600"/>
              </a:spcBef>
              <a:spcAft>
                <a:spcPts val="0"/>
              </a:spcAft>
              <a:buSzPts val="1600"/>
              <a:buAutoNum type="arabicPeriod"/>
            </a:pPr>
            <a:r>
              <a:rPr lang="en" sz="1600"/>
              <a:t>We are still working on car noise detection part and we are extracting more features of car noise to improve our </a:t>
            </a:r>
            <a:r>
              <a:rPr lang="en" sz="1600"/>
              <a:t>accuracy even in a short frame.</a:t>
            </a:r>
            <a:endParaRPr sz="1600"/>
          </a:p>
          <a:p>
            <a:pPr indent="-330200" lvl="0" marL="457200" rtl="0" algn="l">
              <a:spcBef>
                <a:spcPts val="0"/>
              </a:spcBef>
              <a:spcAft>
                <a:spcPts val="0"/>
              </a:spcAft>
              <a:buSzPts val="1600"/>
              <a:buAutoNum type="arabicPeriod"/>
            </a:pPr>
            <a:r>
              <a:rPr lang="en" sz="1600"/>
              <a:t>Record more audio sample to make our car noise detection mechanism more robust.</a:t>
            </a:r>
            <a:endParaRPr sz="1600"/>
          </a:p>
          <a:p>
            <a:pPr indent="-330200" lvl="0" marL="457200" rtl="0" algn="l">
              <a:spcBef>
                <a:spcPts val="0"/>
              </a:spcBef>
              <a:spcAft>
                <a:spcPts val="0"/>
              </a:spcAft>
              <a:buSzPts val="1600"/>
              <a:buAutoNum type="arabicPeriod"/>
            </a:pPr>
            <a:r>
              <a:rPr lang="en" sz="1600"/>
              <a:t>Extract head information from eSense IMU unit</a:t>
            </a:r>
            <a:endParaRPr sz="1600"/>
          </a:p>
          <a:p>
            <a:pPr indent="0" lvl="0" marL="0" rtl="0" algn="l">
              <a:spcBef>
                <a:spcPts val="1600"/>
              </a:spcBef>
              <a:spcAft>
                <a:spcPts val="0"/>
              </a:spcAft>
              <a:buNone/>
            </a:pPr>
            <a:r>
              <a:rPr lang="en" sz="1600"/>
              <a:t>Next Steps:</a:t>
            </a:r>
            <a:endParaRPr sz="1600"/>
          </a:p>
          <a:p>
            <a:pPr indent="-330200" lvl="0" marL="457200" rtl="0" algn="l">
              <a:spcBef>
                <a:spcPts val="1600"/>
              </a:spcBef>
              <a:spcAft>
                <a:spcPts val="0"/>
              </a:spcAft>
              <a:buSzPts val="1600"/>
              <a:buAutoNum type="arabicPeriod"/>
            </a:pPr>
            <a:r>
              <a:rPr lang="en" sz="1600"/>
              <a:t>Shrink the window size and modify the window overlap percentage to optimize direction detection</a:t>
            </a:r>
            <a:endParaRPr sz="1600"/>
          </a:p>
          <a:p>
            <a:pPr indent="-330200" lvl="0" marL="457200" rtl="0" algn="l">
              <a:spcBef>
                <a:spcPts val="0"/>
              </a:spcBef>
              <a:spcAft>
                <a:spcPts val="0"/>
              </a:spcAft>
              <a:buSzPts val="1600"/>
              <a:buAutoNum type="arabicPeriod"/>
            </a:pPr>
            <a:r>
              <a:rPr lang="en" sz="1600"/>
              <a:t>Combine the information of IMU and output of MATLAB to develop a alert mechanism</a:t>
            </a:r>
            <a:endParaRPr sz="1600"/>
          </a:p>
          <a:p>
            <a:pPr indent="0" lvl="0" marL="0" rtl="0" algn="l">
              <a:spcBef>
                <a:spcPts val="1600"/>
              </a:spcBef>
              <a:spcAft>
                <a:spcPts val="16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138" name="Google Shape;138;p2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a:t> de Godoy, D., Islam, B., Xia, S., Islam, M. T., Chandrasekaran, R., Chen, Y. C., ... &amp; Jiang, X. (2018, April). Paws: A wearable acoustic system for pedestrian safety. In 2018 IEEE/ACM Third International Conference on Internet-of-Things Design and Implementation (IoTDI) (pp. 237-248). IEEE.</a:t>
            </a:r>
            <a:endParaRPr>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rPr lang="en"/>
              <a:t>[2] </a:t>
            </a:r>
            <a:r>
              <a:rPr lang="en">
                <a:latin typeface="Times New Roman"/>
                <a:ea typeface="Times New Roman"/>
                <a:cs typeface="Times New Roman"/>
                <a:sym typeface="Times New Roman"/>
              </a:rPr>
              <a:t>S. Xia </a:t>
            </a:r>
            <a:r>
              <a:rPr i="1" lang="en">
                <a:latin typeface="Times New Roman"/>
                <a:ea typeface="Times New Roman"/>
                <a:cs typeface="Times New Roman"/>
                <a:sym typeface="Times New Roman"/>
              </a:rPr>
              <a:t>et al</a:t>
            </a:r>
            <a:r>
              <a:rPr lang="en">
                <a:latin typeface="Times New Roman"/>
                <a:ea typeface="Times New Roman"/>
                <a:cs typeface="Times New Roman"/>
                <a:sym typeface="Times New Roman"/>
              </a:rPr>
              <a:t>., "A Smartphone-Based System for Improving Pedestrian Safety," </a:t>
            </a:r>
            <a:r>
              <a:rPr i="1" lang="en">
                <a:latin typeface="Times New Roman"/>
                <a:ea typeface="Times New Roman"/>
                <a:cs typeface="Times New Roman"/>
                <a:sym typeface="Times New Roman"/>
              </a:rPr>
              <a:t>2018 IEEE Vehicular Networking Conference (VNC)</a:t>
            </a:r>
            <a:r>
              <a:rPr lang="en">
                <a:latin typeface="Times New Roman"/>
                <a:ea typeface="Times New Roman"/>
                <a:cs typeface="Times New Roman"/>
                <a:sym typeface="Times New Roman"/>
              </a:rPr>
              <a:t>, Taipei, Taiwan, 2018, pp. 1-2.</a:t>
            </a:r>
            <a:endParaRPr>
              <a:solidFill>
                <a:srgbClr val="222222"/>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Project Goals and Specific Aims</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Use the audio information to recognize the approaching cars and their direction</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Make the IMU information to determine the position of user’s head</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A mechanism to alert the user if user is not aware of the approaching vehicle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Approach - Hardware</a:t>
            </a:r>
            <a:endParaRPr/>
          </a:p>
        </p:txBody>
      </p:sp>
      <p:sp>
        <p:nvSpPr>
          <p:cNvPr id="72" name="Google Shape;72;p15"/>
          <p:cNvSpPr txBox="1"/>
          <p:nvPr>
            <p:ph idx="1" type="body"/>
          </p:nvPr>
        </p:nvSpPr>
        <p:spPr>
          <a:xfrm>
            <a:off x="311700" y="1171600"/>
            <a:ext cx="42603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Phase 1:</a:t>
            </a:r>
            <a:endParaRPr sz="1300"/>
          </a:p>
          <a:p>
            <a:pPr indent="0" lvl="0" marL="0" rtl="0" algn="l">
              <a:spcBef>
                <a:spcPts val="1600"/>
              </a:spcBef>
              <a:spcAft>
                <a:spcPts val="0"/>
              </a:spcAft>
              <a:buNone/>
            </a:pPr>
            <a:r>
              <a:rPr lang="en" sz="1300"/>
              <a:t>Use Nokia eSense earables to collect audio information then perform certain algorithm to determine the direction of cars.</a:t>
            </a:r>
            <a:endParaRPr sz="1300"/>
          </a:p>
          <a:p>
            <a:pPr indent="0" lvl="0" marL="0" rtl="0" algn="l">
              <a:spcBef>
                <a:spcPts val="1600"/>
              </a:spcBef>
              <a:spcAft>
                <a:spcPts val="0"/>
              </a:spcAft>
              <a:buNone/>
            </a:pPr>
            <a:r>
              <a:rPr lang="en" sz="1300"/>
              <a:t>Problems:</a:t>
            </a:r>
            <a:endParaRPr sz="1300"/>
          </a:p>
          <a:p>
            <a:pPr indent="-311150" lvl="0" marL="457200" rtl="0" algn="l">
              <a:spcBef>
                <a:spcPts val="1600"/>
              </a:spcBef>
              <a:spcAft>
                <a:spcPts val="0"/>
              </a:spcAft>
              <a:buSzPts val="1300"/>
              <a:buAutoNum type="arabicPeriod"/>
            </a:pPr>
            <a:r>
              <a:rPr lang="en" sz="1300"/>
              <a:t>Even though eSense earables have one microphone inside each earphone, only one microphone is </a:t>
            </a:r>
            <a:r>
              <a:rPr lang="en" sz="1300"/>
              <a:t>activated</a:t>
            </a:r>
            <a:r>
              <a:rPr lang="en" sz="1300"/>
              <a:t> while connecting to mobile phone via bluetooth.</a:t>
            </a:r>
            <a:endParaRPr sz="1300"/>
          </a:p>
          <a:p>
            <a:pPr indent="-311150" lvl="0" marL="457200" rtl="0" algn="l">
              <a:spcBef>
                <a:spcPts val="0"/>
              </a:spcBef>
              <a:spcAft>
                <a:spcPts val="0"/>
              </a:spcAft>
              <a:buSzPts val="1300"/>
              <a:buAutoNum type="arabicPeriod"/>
            </a:pPr>
            <a:r>
              <a:rPr lang="en" sz="1300"/>
              <a:t>We can’t connect two different pairs of eSense earables to the same phone because of the bluetooth protocal. </a:t>
            </a:r>
            <a:endParaRPr sz="1300"/>
          </a:p>
        </p:txBody>
      </p:sp>
      <p:pic>
        <p:nvPicPr>
          <p:cNvPr id="73" name="Google Shape;73;p15"/>
          <p:cNvPicPr preferRelativeResize="0"/>
          <p:nvPr/>
        </p:nvPicPr>
        <p:blipFill>
          <a:blip r:embed="rId3">
            <a:alphaModFix/>
          </a:blip>
          <a:stretch>
            <a:fillRect/>
          </a:stretch>
        </p:blipFill>
        <p:spPr>
          <a:xfrm>
            <a:off x="6213175" y="240175"/>
            <a:ext cx="2619125" cy="2270925"/>
          </a:xfrm>
          <a:prstGeom prst="rect">
            <a:avLst/>
          </a:prstGeom>
          <a:noFill/>
          <a:ln>
            <a:noFill/>
          </a:ln>
        </p:spPr>
      </p:pic>
      <p:pic>
        <p:nvPicPr>
          <p:cNvPr id="74" name="Google Shape;74;p15"/>
          <p:cNvPicPr preferRelativeResize="0"/>
          <p:nvPr/>
        </p:nvPicPr>
        <p:blipFill>
          <a:blip r:embed="rId4">
            <a:alphaModFix/>
          </a:blip>
          <a:stretch>
            <a:fillRect/>
          </a:stretch>
        </p:blipFill>
        <p:spPr>
          <a:xfrm>
            <a:off x="6213175" y="2511098"/>
            <a:ext cx="2619125" cy="2064177"/>
          </a:xfrm>
          <a:prstGeom prst="rect">
            <a:avLst/>
          </a:prstGeom>
          <a:noFill/>
          <a:ln>
            <a:noFill/>
          </a:ln>
        </p:spPr>
      </p:pic>
      <p:sp>
        <p:nvSpPr>
          <p:cNvPr id="75" name="Google Shape;75;p15"/>
          <p:cNvSpPr txBox="1"/>
          <p:nvPr/>
        </p:nvSpPr>
        <p:spPr>
          <a:xfrm>
            <a:off x="6653175" y="4633800"/>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Nokia eSense earables</a:t>
            </a:r>
            <a:endParaRPr>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Technical Approach - Hardware</a:t>
            </a:r>
            <a:endParaRPr/>
          </a:p>
        </p:txBody>
      </p:sp>
      <p:sp>
        <p:nvSpPr>
          <p:cNvPr id="81" name="Google Shape;81;p16"/>
          <p:cNvSpPr txBox="1"/>
          <p:nvPr>
            <p:ph idx="1" type="body"/>
          </p:nvPr>
        </p:nvSpPr>
        <p:spPr>
          <a:xfrm>
            <a:off x="311700" y="1171600"/>
            <a:ext cx="5385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Phase 2: Use two wired microphones and a Y cable to record voices in stereo.</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rPr lang="en" sz="1300"/>
              <a:t>Problems: </a:t>
            </a:r>
            <a:endParaRPr sz="1300"/>
          </a:p>
          <a:p>
            <a:pPr indent="-311150" lvl="0" marL="457200" rtl="0" algn="l">
              <a:spcBef>
                <a:spcPts val="1600"/>
              </a:spcBef>
              <a:spcAft>
                <a:spcPts val="0"/>
              </a:spcAft>
              <a:buSzPts val="1300"/>
              <a:buAutoNum type="arabicPeriod"/>
            </a:pPr>
            <a:r>
              <a:rPr lang="en" sz="1300"/>
              <a:t>First Y connector we used doesn’t split the input of two microphones, it add the input of two microphone together and average it to each channel.</a:t>
            </a:r>
            <a:endParaRPr sz="1300"/>
          </a:p>
          <a:p>
            <a:pPr indent="-311150" lvl="0" marL="457200" rtl="0" algn="l">
              <a:spcBef>
                <a:spcPts val="0"/>
              </a:spcBef>
              <a:spcAft>
                <a:spcPts val="0"/>
              </a:spcAft>
              <a:buSzPts val="1300"/>
              <a:buAutoNum type="arabicPeriod"/>
            </a:pPr>
            <a:r>
              <a:rPr lang="en" sz="1300"/>
              <a:t>Second Y cable also has similar problem. A review said that this Y cable could split the output perfectly but it can’t do anything to the input. </a:t>
            </a:r>
            <a:endParaRPr sz="1300"/>
          </a:p>
          <a:p>
            <a:pPr indent="-311150" lvl="0" marL="457200" rtl="0" algn="l">
              <a:spcBef>
                <a:spcPts val="0"/>
              </a:spcBef>
              <a:spcAft>
                <a:spcPts val="0"/>
              </a:spcAft>
              <a:buSzPts val="1300"/>
              <a:buAutoNum type="arabicPeriod"/>
            </a:pPr>
            <a:r>
              <a:rPr lang="en" sz="1300"/>
              <a:t>We finally realized that Android phone doesn’t has the ability to split audio input into two channel and we need special digital recorder which has more than two input ports.</a:t>
            </a:r>
            <a:endParaRPr sz="1300"/>
          </a:p>
          <a:p>
            <a:pPr indent="0" lvl="0" marL="0" rtl="0" algn="l">
              <a:spcBef>
                <a:spcPts val="1600"/>
              </a:spcBef>
              <a:spcAft>
                <a:spcPts val="1600"/>
              </a:spcAft>
              <a:buNone/>
            </a:pPr>
            <a:r>
              <a:t/>
            </a:r>
            <a:endParaRPr sz="1300"/>
          </a:p>
        </p:txBody>
      </p:sp>
      <p:pic>
        <p:nvPicPr>
          <p:cNvPr id="82" name="Google Shape;82;p16"/>
          <p:cNvPicPr preferRelativeResize="0"/>
          <p:nvPr/>
        </p:nvPicPr>
        <p:blipFill>
          <a:blip r:embed="rId3">
            <a:alphaModFix/>
          </a:blip>
          <a:stretch>
            <a:fillRect/>
          </a:stretch>
        </p:blipFill>
        <p:spPr>
          <a:xfrm>
            <a:off x="5857275" y="2333400"/>
            <a:ext cx="3141900" cy="2092505"/>
          </a:xfrm>
          <a:prstGeom prst="rect">
            <a:avLst/>
          </a:prstGeom>
          <a:noFill/>
          <a:ln>
            <a:noFill/>
          </a:ln>
        </p:spPr>
      </p:pic>
      <p:sp>
        <p:nvSpPr>
          <p:cNvPr id="83" name="Google Shape;83;p16"/>
          <p:cNvSpPr txBox="1"/>
          <p:nvPr/>
        </p:nvSpPr>
        <p:spPr>
          <a:xfrm>
            <a:off x="5827875" y="4470175"/>
            <a:ext cx="32007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Hosa YMM-261 3.5 mm TRS to Dual 3.5 mm TSF Stereo Breakout Cable</a:t>
            </a:r>
            <a:endParaRPr>
              <a:latin typeface="Old Standard TT"/>
              <a:ea typeface="Old Standard TT"/>
              <a:cs typeface="Old Standard TT"/>
              <a:sym typeface="Old Standard TT"/>
            </a:endParaRPr>
          </a:p>
        </p:txBody>
      </p:sp>
      <p:sp>
        <p:nvSpPr>
          <p:cNvPr id="84" name="Google Shape;84;p16"/>
          <p:cNvSpPr txBox="1"/>
          <p:nvPr/>
        </p:nvSpPr>
        <p:spPr>
          <a:xfrm>
            <a:off x="6600075" y="1980000"/>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Normal Y connector</a:t>
            </a:r>
            <a:endParaRPr>
              <a:latin typeface="Old Standard TT"/>
              <a:ea typeface="Old Standard TT"/>
              <a:cs typeface="Old Standard TT"/>
              <a:sym typeface="Old Standard TT"/>
            </a:endParaRPr>
          </a:p>
        </p:txBody>
      </p:sp>
      <p:pic>
        <p:nvPicPr>
          <p:cNvPr id="85" name="Google Shape;85;p16"/>
          <p:cNvPicPr preferRelativeResize="0"/>
          <p:nvPr/>
        </p:nvPicPr>
        <p:blipFill>
          <a:blip r:embed="rId4">
            <a:alphaModFix/>
          </a:blip>
          <a:stretch>
            <a:fillRect/>
          </a:stretch>
        </p:blipFill>
        <p:spPr>
          <a:xfrm>
            <a:off x="6170075" y="93950"/>
            <a:ext cx="2516301" cy="18872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Approach - Hardware</a:t>
            </a:r>
            <a:endParaRPr/>
          </a:p>
        </p:txBody>
      </p:sp>
      <p:sp>
        <p:nvSpPr>
          <p:cNvPr id="91" name="Google Shape;91;p17"/>
          <p:cNvSpPr txBox="1"/>
          <p:nvPr>
            <p:ph idx="1" type="body"/>
          </p:nvPr>
        </p:nvSpPr>
        <p:spPr>
          <a:xfrm>
            <a:off x="311700" y="1171600"/>
            <a:ext cx="5385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Phase 3: </a:t>
            </a:r>
            <a:r>
              <a:rPr lang="en" sz="1300"/>
              <a:t>Use two Android phones to record voice </a:t>
            </a:r>
            <a:r>
              <a:rPr lang="en" sz="1300"/>
              <a:t>separately</a:t>
            </a:r>
            <a:r>
              <a:rPr lang="en" sz="1300"/>
              <a:t> and use a tone generator as a mark, then analyze voice samples offline</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rPr lang="en" sz="1300"/>
              <a:t>Potential Problems:</a:t>
            </a:r>
            <a:endParaRPr sz="1300"/>
          </a:p>
          <a:p>
            <a:pPr indent="-311150" lvl="0" marL="457200" rtl="0" algn="l">
              <a:spcBef>
                <a:spcPts val="1600"/>
              </a:spcBef>
              <a:spcAft>
                <a:spcPts val="0"/>
              </a:spcAft>
              <a:buSzPts val="1300"/>
              <a:buAutoNum type="arabicPeriod"/>
            </a:pPr>
            <a:r>
              <a:rPr lang="en" sz="1300"/>
              <a:t>Since tone generator generates a mark at frequency domain and we mainly do analysis in time domain, we need to careful choose the length of frame. If the frame length is too long, it will reduce the accuracy of detecting the latency between two microphones. If the frame length is too short, it will reduce the </a:t>
            </a:r>
            <a:r>
              <a:rPr lang="en" sz="1300"/>
              <a:t>accuracy</a:t>
            </a:r>
            <a:r>
              <a:rPr lang="en" sz="1300"/>
              <a:t> of car noise detection.</a:t>
            </a:r>
            <a:endParaRPr sz="1300"/>
          </a:p>
          <a:p>
            <a:pPr indent="-311150" lvl="0" marL="457200" rtl="0" algn="l">
              <a:spcBef>
                <a:spcPts val="0"/>
              </a:spcBef>
              <a:spcAft>
                <a:spcPts val="0"/>
              </a:spcAft>
              <a:buSzPts val="1300"/>
              <a:buAutoNum type="arabicPeriod"/>
            </a:pPr>
            <a:r>
              <a:rPr lang="en" sz="1300"/>
              <a:t>The audio files recorded by two different phone could be slightly different with same sampling rate(44 kHz)</a:t>
            </a:r>
            <a:endParaRPr sz="1300"/>
          </a:p>
        </p:txBody>
      </p:sp>
      <p:pic>
        <p:nvPicPr>
          <p:cNvPr id="92" name="Google Shape;92;p17"/>
          <p:cNvPicPr preferRelativeResize="0"/>
          <p:nvPr/>
        </p:nvPicPr>
        <p:blipFill>
          <a:blip r:embed="rId3">
            <a:alphaModFix/>
          </a:blip>
          <a:stretch>
            <a:fillRect/>
          </a:stretch>
        </p:blipFill>
        <p:spPr>
          <a:xfrm>
            <a:off x="6384563" y="151725"/>
            <a:ext cx="2209424" cy="1805524"/>
          </a:xfrm>
          <a:prstGeom prst="rect">
            <a:avLst/>
          </a:prstGeom>
          <a:noFill/>
          <a:ln>
            <a:noFill/>
          </a:ln>
        </p:spPr>
      </p:pic>
      <p:pic>
        <p:nvPicPr>
          <p:cNvPr id="93" name="Google Shape;93;p17"/>
          <p:cNvPicPr preferRelativeResize="0"/>
          <p:nvPr/>
        </p:nvPicPr>
        <p:blipFill>
          <a:blip r:embed="rId4">
            <a:alphaModFix/>
          </a:blip>
          <a:stretch>
            <a:fillRect/>
          </a:stretch>
        </p:blipFill>
        <p:spPr>
          <a:xfrm>
            <a:off x="6409000" y="2363775"/>
            <a:ext cx="2209399" cy="2209399"/>
          </a:xfrm>
          <a:prstGeom prst="rect">
            <a:avLst/>
          </a:prstGeom>
          <a:noFill/>
          <a:ln>
            <a:noFill/>
          </a:ln>
        </p:spPr>
      </p:pic>
      <p:sp>
        <p:nvSpPr>
          <p:cNvPr id="94" name="Google Shape;94;p17"/>
          <p:cNvSpPr txBox="1"/>
          <p:nvPr/>
        </p:nvSpPr>
        <p:spPr>
          <a:xfrm>
            <a:off x="6820075" y="1919325"/>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Samsung Note 9</a:t>
            </a:r>
            <a:endParaRPr>
              <a:latin typeface="Old Standard TT"/>
              <a:ea typeface="Old Standard TT"/>
              <a:cs typeface="Old Standard TT"/>
              <a:sym typeface="Old Standard TT"/>
            </a:endParaRPr>
          </a:p>
        </p:txBody>
      </p:sp>
      <p:sp>
        <p:nvSpPr>
          <p:cNvPr id="95" name="Google Shape;95;p17"/>
          <p:cNvSpPr txBox="1"/>
          <p:nvPr/>
        </p:nvSpPr>
        <p:spPr>
          <a:xfrm>
            <a:off x="6941450" y="4633800"/>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Google Pixel 2</a:t>
            </a:r>
            <a:endParaRPr>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Technical Approach - Signal Processing</a:t>
            </a:r>
            <a:endParaRPr/>
          </a:p>
        </p:txBody>
      </p:sp>
      <p:sp>
        <p:nvSpPr>
          <p:cNvPr id="101" name="Google Shape;101;p1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From recorded audio, take 100ms frame and 2ms slides in order to detect the difference</a:t>
            </a:r>
            <a:endParaRPr/>
          </a:p>
          <a:p>
            <a:pPr indent="0" lvl="0" marL="0" rtl="0" algn="l">
              <a:spcBef>
                <a:spcPts val="1600"/>
              </a:spcBef>
              <a:spcAft>
                <a:spcPts val="0"/>
              </a:spcAft>
              <a:buClr>
                <a:schemeClr val="dk1"/>
              </a:buClr>
              <a:buSzPts val="1100"/>
              <a:buFont typeface="Arial"/>
              <a:buNone/>
            </a:pPr>
            <a:r>
              <a:rPr lang="en"/>
              <a:t>Feature: Non-Uniform Binned Integral Periodogram (NBIP)</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2" name="Google Shape;102;p18"/>
          <p:cNvPicPr preferRelativeResize="0"/>
          <p:nvPr/>
        </p:nvPicPr>
        <p:blipFill>
          <a:blip r:embed="rId3">
            <a:alphaModFix/>
          </a:blip>
          <a:stretch>
            <a:fillRect/>
          </a:stretch>
        </p:blipFill>
        <p:spPr>
          <a:xfrm>
            <a:off x="2390100" y="2571750"/>
            <a:ext cx="4363800" cy="2286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Technical Approach - Model Training</a:t>
            </a:r>
            <a:endParaRPr/>
          </a:p>
          <a:p>
            <a:pPr indent="0" lvl="0" marL="0" rtl="0" algn="l">
              <a:spcBef>
                <a:spcPts val="0"/>
              </a:spcBef>
              <a:spcAft>
                <a:spcPts val="0"/>
              </a:spcAft>
              <a:buNone/>
            </a:pPr>
            <a:r>
              <a:t/>
            </a:r>
            <a:endParaRPr/>
          </a:p>
        </p:txBody>
      </p:sp>
      <p:sp>
        <p:nvSpPr>
          <p:cNvPr id="108" name="Google Shape;108;p1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a:t>
            </a:r>
            <a:r>
              <a:rPr lang="en"/>
              <a:t>odel: </a:t>
            </a:r>
            <a:r>
              <a:rPr lang="en"/>
              <a:t>              </a:t>
            </a:r>
            <a:r>
              <a:rPr lang="en"/>
              <a:t>OneClassSVM                                           Isolation Forest</a:t>
            </a:r>
            <a:endParaRPr/>
          </a:p>
          <a:p>
            <a:pPr indent="0" lvl="0" marL="0" rtl="0" algn="l">
              <a:spcBef>
                <a:spcPts val="1600"/>
              </a:spcBef>
              <a:spcAft>
                <a:spcPts val="1600"/>
              </a:spcAft>
              <a:buClr>
                <a:schemeClr val="dk1"/>
              </a:buClr>
              <a:buSzPts val="1100"/>
              <a:buFont typeface="Arial"/>
              <a:buNone/>
            </a:pPr>
            <a:r>
              <a:rPr lang="en"/>
              <a:t> Test: </a:t>
            </a:r>
            <a:endParaRPr/>
          </a:p>
        </p:txBody>
      </p:sp>
      <p:pic>
        <p:nvPicPr>
          <p:cNvPr id="109" name="Google Shape;109;p19"/>
          <p:cNvPicPr preferRelativeResize="0"/>
          <p:nvPr/>
        </p:nvPicPr>
        <p:blipFill>
          <a:blip r:embed="rId3">
            <a:alphaModFix/>
          </a:blip>
          <a:stretch>
            <a:fillRect/>
          </a:stretch>
        </p:blipFill>
        <p:spPr>
          <a:xfrm>
            <a:off x="5225950" y="1834875"/>
            <a:ext cx="3918051" cy="2508350"/>
          </a:xfrm>
          <a:prstGeom prst="rect">
            <a:avLst/>
          </a:prstGeom>
          <a:noFill/>
          <a:ln>
            <a:noFill/>
          </a:ln>
        </p:spPr>
      </p:pic>
      <p:pic>
        <p:nvPicPr>
          <p:cNvPr id="110" name="Google Shape;110;p19"/>
          <p:cNvPicPr preferRelativeResize="0"/>
          <p:nvPr/>
        </p:nvPicPr>
        <p:blipFill>
          <a:blip r:embed="rId4">
            <a:alphaModFix/>
          </a:blip>
          <a:stretch>
            <a:fillRect/>
          </a:stretch>
        </p:blipFill>
        <p:spPr>
          <a:xfrm>
            <a:off x="1069350" y="1881250"/>
            <a:ext cx="3746650" cy="2415600"/>
          </a:xfrm>
          <a:prstGeom prst="rect">
            <a:avLst/>
          </a:prstGeom>
          <a:noFill/>
          <a:ln>
            <a:noFill/>
          </a:ln>
        </p:spPr>
      </p:pic>
      <p:sp>
        <p:nvSpPr>
          <p:cNvPr id="111" name="Google Shape;111;p19"/>
          <p:cNvSpPr txBox="1"/>
          <p:nvPr/>
        </p:nvSpPr>
        <p:spPr>
          <a:xfrm>
            <a:off x="6753875" y="4450550"/>
            <a:ext cx="22254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ld Standard TT"/>
                <a:ea typeface="Old Standard TT"/>
                <a:cs typeface="Old Standard TT"/>
                <a:sym typeface="Old Standard TT"/>
              </a:rPr>
              <a:t>Better</a:t>
            </a:r>
            <a:endParaRPr sz="1800">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Approach - Synchronization</a:t>
            </a:r>
            <a:endParaRPr/>
          </a:p>
        </p:txBody>
      </p:sp>
      <p:sp>
        <p:nvSpPr>
          <p:cNvPr id="117" name="Google Shape;117;p20"/>
          <p:cNvSpPr txBox="1"/>
          <p:nvPr>
            <p:ph idx="1" type="body"/>
          </p:nvPr>
        </p:nvSpPr>
        <p:spPr>
          <a:xfrm>
            <a:off x="311700" y="5413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br>
              <a:rPr lang="en"/>
            </a:br>
            <a:r>
              <a:rPr lang="en"/>
              <a:t>Detect the 1kHz tone in each channel and then compute the difference by checking if a peak occurs at 1kHz frequency in Fourier Series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5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spcBef>
                <a:spcPts val="1600"/>
              </a:spcBef>
              <a:spcAft>
                <a:spcPts val="1600"/>
              </a:spcAft>
              <a:buNone/>
            </a:pPr>
            <a:r>
              <a:t/>
            </a:r>
            <a:endParaRPr/>
          </a:p>
        </p:txBody>
      </p:sp>
      <p:sp>
        <p:nvSpPr>
          <p:cNvPr id="118" name="Google Shape;118;p20"/>
          <p:cNvSpPr txBox="1"/>
          <p:nvPr/>
        </p:nvSpPr>
        <p:spPr>
          <a:xfrm>
            <a:off x="1985550" y="4571925"/>
            <a:ext cx="51729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ld Standard TT"/>
                <a:ea typeface="Old Standard TT"/>
                <a:cs typeface="Old Standard TT"/>
                <a:sym typeface="Old Standard TT"/>
              </a:rPr>
              <a:t>Dt =  (1073-767)*T_slide = 0.555102s</a:t>
            </a:r>
            <a:endParaRPr sz="1800">
              <a:latin typeface="Old Standard TT"/>
              <a:ea typeface="Old Standard TT"/>
              <a:cs typeface="Old Standard TT"/>
              <a:sym typeface="Old Standard TT"/>
            </a:endParaRPr>
          </a:p>
        </p:txBody>
      </p:sp>
      <p:pic>
        <p:nvPicPr>
          <p:cNvPr id="119" name="Google Shape;119;p20"/>
          <p:cNvPicPr preferRelativeResize="0"/>
          <p:nvPr/>
        </p:nvPicPr>
        <p:blipFill>
          <a:blip r:embed="rId3">
            <a:alphaModFix/>
          </a:blip>
          <a:stretch>
            <a:fillRect/>
          </a:stretch>
        </p:blipFill>
        <p:spPr>
          <a:xfrm>
            <a:off x="4782375" y="1524300"/>
            <a:ext cx="4361625" cy="2998825"/>
          </a:xfrm>
          <a:prstGeom prst="rect">
            <a:avLst/>
          </a:prstGeom>
          <a:noFill/>
          <a:ln>
            <a:noFill/>
          </a:ln>
        </p:spPr>
      </p:pic>
      <p:pic>
        <p:nvPicPr>
          <p:cNvPr id="120" name="Google Shape;120;p20"/>
          <p:cNvPicPr preferRelativeResize="0"/>
          <p:nvPr/>
        </p:nvPicPr>
        <p:blipFill>
          <a:blip r:embed="rId4">
            <a:alphaModFix/>
          </a:blip>
          <a:stretch>
            <a:fillRect/>
          </a:stretch>
        </p:blipFill>
        <p:spPr>
          <a:xfrm>
            <a:off x="197700" y="1569463"/>
            <a:ext cx="4016099" cy="2908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Approach - Result</a:t>
            </a:r>
            <a:endParaRPr/>
          </a:p>
        </p:txBody>
      </p:sp>
      <p:sp>
        <p:nvSpPr>
          <p:cNvPr id="126" name="Google Shape;126;p2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we are able to detect the car and determine its direction only by left or right since we only have 2 microphones.</a:t>
            </a:r>
            <a:endParaRPr/>
          </a:p>
          <a:p>
            <a:pPr indent="0" lvl="0" marL="0" rtl="0" algn="l">
              <a:spcBef>
                <a:spcPts val="1600"/>
              </a:spcBef>
              <a:spcAft>
                <a:spcPts val="0"/>
              </a:spcAft>
              <a:buNone/>
            </a:pPr>
            <a:r>
              <a:rPr lang="en"/>
              <a:t>F</a:t>
            </a:r>
            <a:r>
              <a:rPr lang="en"/>
              <a:t>or each channel, detect the car noise by Isolation forest model and then make the difference to get the relative delay.</a:t>
            </a:r>
            <a:endParaRPr/>
          </a:p>
          <a:p>
            <a:pPr indent="0" lvl="0" marL="0" rtl="0" algn="l">
              <a:spcBef>
                <a:spcPts val="1600"/>
              </a:spcBef>
              <a:spcAft>
                <a:spcPts val="0"/>
              </a:spcAft>
              <a:buNone/>
            </a:pPr>
            <a:r>
              <a:rPr lang="en"/>
              <a:t>Combine the relative delay with the synchronization time to get the real delay.</a:t>
            </a:r>
            <a:endParaRPr/>
          </a:p>
          <a:p>
            <a:pPr indent="0" lvl="0" marL="0" rtl="0" algn="l">
              <a:spcBef>
                <a:spcPts val="1600"/>
              </a:spcBef>
              <a:spcAft>
                <a:spcPts val="0"/>
              </a:spcAft>
              <a:buNone/>
            </a:pPr>
            <a:r>
              <a:rPr lang="en"/>
              <a:t>In this case, relative delay is (3912-3596)*T_slide = 0.573243s = Right - Left</a:t>
            </a:r>
            <a:endParaRPr/>
          </a:p>
          <a:p>
            <a:pPr indent="0" lvl="0" marL="0" rtl="0" algn="l">
              <a:spcBef>
                <a:spcPts val="1600"/>
              </a:spcBef>
              <a:spcAft>
                <a:spcPts val="0"/>
              </a:spcAft>
              <a:buNone/>
            </a:pPr>
            <a:r>
              <a:rPr lang="en"/>
              <a:t>The final result is </a:t>
            </a:r>
            <a:r>
              <a:rPr lang="en"/>
              <a:t>0.573243-0.555102 = 0.018141s</a:t>
            </a:r>
            <a:endParaRPr/>
          </a:p>
          <a:p>
            <a:pPr indent="0" lvl="0" marL="0" rtl="0" algn="l">
              <a:spcBef>
                <a:spcPts val="1600"/>
              </a:spcBef>
              <a:spcAft>
                <a:spcPts val="0"/>
              </a:spcAft>
              <a:buNone/>
            </a:pPr>
            <a:r>
              <a:rPr lang="en"/>
              <a:t>Right comes first, which means car is on the right hand side, consistent with our sample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